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4660"/>
  </p:normalViewPr>
  <p:slideViewPr>
    <p:cSldViewPr>
      <p:cViewPr varScale="1">
        <p:scale>
          <a:sx n="71" d="100"/>
          <a:sy n="71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 eaLnBrk="0" hangingPunct="0">
              <a:defRPr/>
            </a:pP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US" sz="320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CC7C-3853-40AB-8850-A3C8C16F627F}" type="datetimeFigureOut">
              <a:rPr lang="en-US" smtClean="0"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8E6A8-ECB3-4156-B44B-7DD1D09AC4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Chapter 11</a:t>
            </a:r>
            <a:br>
              <a:rPr lang="en-US" dirty="0" smtClean="0"/>
            </a:br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Gordon, AH6DA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End, Almost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to review using practice tests online and from the CD included with the course.</a:t>
            </a:r>
          </a:p>
          <a:p>
            <a:r>
              <a:rPr lang="en-US" dirty="0" smtClean="0"/>
              <a:t>If you are consistently passing with an 85% or better on multiple practice tests, you are ready for the real thing.</a:t>
            </a:r>
          </a:p>
          <a:p>
            <a:r>
              <a:rPr lang="en-US" dirty="0" smtClean="0"/>
              <a:t>Next week is the VE Test Session</a:t>
            </a:r>
          </a:p>
          <a:p>
            <a:pPr lvl="1"/>
            <a:r>
              <a:rPr lang="en-US" dirty="0" smtClean="0"/>
              <a:t>Bring your original license and a copy  to leave</a:t>
            </a:r>
          </a:p>
          <a:p>
            <a:pPr lvl="1"/>
            <a:r>
              <a:rPr lang="en-US" dirty="0" smtClean="0"/>
              <a:t>Bring photo ID and $15.00 CASH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Three Hazardous materials:</a:t>
            </a:r>
          </a:p>
          <a:p>
            <a:pPr lvl="1"/>
            <a:r>
              <a:rPr lang="en-US" u="sng" dirty="0" smtClean="0"/>
              <a:t>PCBs</a:t>
            </a:r>
            <a:r>
              <a:rPr lang="en-US" dirty="0" smtClean="0"/>
              <a:t> (polychlorinated biphenyls) insulating oil used in electronic gear. (Transformers, High voltage capacitors, dummy loads, old equipment like amplifiers, etc)</a:t>
            </a:r>
          </a:p>
          <a:p>
            <a:pPr lvl="1"/>
            <a:r>
              <a:rPr lang="en-US" u="sng" dirty="0" smtClean="0"/>
              <a:t>Beryllium &amp; Beryllium Oxide</a:t>
            </a:r>
            <a:r>
              <a:rPr lang="en-US" dirty="0" smtClean="0"/>
              <a:t> – used in copper alloys to stiffen it, Spring Contacts, duplexer fingers</a:t>
            </a:r>
          </a:p>
          <a:p>
            <a:pPr lvl="1"/>
            <a:r>
              <a:rPr lang="en-US" u="sng" dirty="0" smtClean="0"/>
              <a:t>Lead &amp; Soldering</a:t>
            </a:r>
            <a:r>
              <a:rPr lang="en-US" dirty="0" smtClean="0"/>
              <a:t> – Solder is a mixture of lead and tin that is only dangerous when ingested or absorbed in the body</a:t>
            </a:r>
          </a:p>
          <a:p>
            <a:pPr lvl="1"/>
            <a:r>
              <a:rPr lang="en-US" u="sng" dirty="0" smtClean="0"/>
              <a:t>Carbon Monoxide</a:t>
            </a:r>
            <a:r>
              <a:rPr lang="en-US" dirty="0" smtClean="0"/>
              <a:t> – from generators or heating equipment during portable emergency  operations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level RF exposure in harmless</a:t>
            </a:r>
          </a:p>
          <a:p>
            <a:r>
              <a:rPr lang="en-US" dirty="0" smtClean="0"/>
              <a:t>RF exposure is </a:t>
            </a:r>
            <a:r>
              <a:rPr lang="en-US" u="sng" dirty="0" smtClean="0"/>
              <a:t>dangerous when levels are high enough to affect body temperature</a:t>
            </a:r>
          </a:p>
          <a:p>
            <a:r>
              <a:rPr lang="en-US" u="sng" dirty="0" smtClean="0"/>
              <a:t>RF radiation is non-ionizing</a:t>
            </a:r>
            <a:r>
              <a:rPr lang="en-US" dirty="0" smtClean="0"/>
              <a:t>, it does not have sufficient energy to break apart atoms and molecules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b="1" u="sng" dirty="0" smtClean="0"/>
              <a:t>Power Density</a:t>
            </a:r>
            <a:r>
              <a:rPr lang="en-US" dirty="0" smtClean="0"/>
              <a:t> –  Is the intensity of the RF energy  expressed in milliwatts per square centimeter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Increasing power levels increases power density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Increasing distance from an antenna lowers power density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Absorption &amp; Limits</a:t>
            </a:r>
          </a:p>
          <a:p>
            <a:pPr lvl="1"/>
            <a:r>
              <a:rPr lang="en-US" dirty="0" smtClean="0"/>
              <a:t>The rate which energy is absorbed from the power to which the body is exposed is called the (SAR) Specific Absorption Rate.</a:t>
            </a:r>
          </a:p>
          <a:p>
            <a:pPr lvl="1"/>
            <a:r>
              <a:rPr lang="en-US" dirty="0" smtClean="0"/>
              <a:t>SAR depends on the frequency, power density, average amount of exposure and the duty cycle of the transmission</a:t>
            </a:r>
          </a:p>
          <a:p>
            <a:pPr lvl="1"/>
            <a:r>
              <a:rPr lang="en-US" dirty="0" smtClean="0"/>
              <a:t>Safe levels of SAR have been established by the FCC for amateurs in the form of “Maximum Permissible Exposure” (MPE)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Averaging &amp; Duty Cycle</a:t>
            </a:r>
          </a:p>
          <a:p>
            <a:pPr lvl="1"/>
            <a:r>
              <a:rPr lang="en-US" dirty="0" smtClean="0"/>
              <a:t>Exposure to RF energy is averaged over fixed time intervals because the response of the body to heating is different for short duration and long duration exposures.</a:t>
            </a:r>
          </a:p>
          <a:p>
            <a:pPr lvl="1"/>
            <a:r>
              <a:rPr lang="en-US" dirty="0" smtClean="0"/>
              <a:t>People in a </a:t>
            </a:r>
            <a:r>
              <a:rPr lang="en-US" u="sng" dirty="0" smtClean="0"/>
              <a:t>Controlled environment are considered aware of their exposure</a:t>
            </a:r>
            <a:r>
              <a:rPr lang="en-US" dirty="0" smtClean="0"/>
              <a:t> and take precautions (power density limits are higher, averaging period is 6 minutes)</a:t>
            </a:r>
          </a:p>
          <a:p>
            <a:pPr lvl="1"/>
            <a:r>
              <a:rPr lang="en-US" dirty="0" smtClean="0"/>
              <a:t>People in </a:t>
            </a:r>
            <a:r>
              <a:rPr lang="en-US" u="sng" dirty="0" smtClean="0"/>
              <a:t>Uncontrolled environments are unaware of their exposure</a:t>
            </a:r>
            <a:r>
              <a:rPr lang="en-US" dirty="0" smtClean="0"/>
              <a:t> (the averaging period is longer, 30 minutes)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457200" y="1447800"/>
            <a:ext cx="82296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2400" b="1" u="sng">
                <a:solidFill>
                  <a:srgbClr val="0000FF"/>
                </a:solidFill>
              </a:rPr>
              <a:t>The lower the transmission duty cycle</a:t>
            </a:r>
            <a:r>
              <a:rPr lang="en-US" sz="2400" b="1">
                <a:solidFill>
                  <a:srgbClr val="0000FF"/>
                </a:solidFill>
              </a:rPr>
              <a:t> (the less the transmitter is transmitting), </a:t>
            </a:r>
            <a:r>
              <a:rPr lang="en-US" sz="2400" b="1" u="sng">
                <a:solidFill>
                  <a:srgbClr val="0000FF"/>
                </a:solidFill>
              </a:rPr>
              <a:t>the lower the average exposure</a:t>
            </a:r>
            <a:r>
              <a:rPr lang="en-US" sz="2400" b="1">
                <a:solidFill>
                  <a:srgbClr val="0000FF"/>
                </a:solidFill>
              </a:rPr>
              <a:t>.  </a:t>
            </a:r>
            <a:endParaRPr lang="en-US" sz="2400" b="1"/>
          </a:p>
        </p:txBody>
      </p:sp>
      <p:sp>
        <p:nvSpPr>
          <p:cNvPr id="36867" name="Text Box 86"/>
          <p:cNvSpPr txBox="1">
            <a:spLocks noChangeArrowheads="1"/>
          </p:cNvSpPr>
          <p:nvPr/>
        </p:nvSpPr>
        <p:spPr bwMode="auto">
          <a:xfrm>
            <a:off x="1676400" y="2743200"/>
            <a:ext cx="52057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Check Table </a:t>
            </a:r>
            <a:r>
              <a:rPr lang="en-US" sz="2000" b="1" dirty="0" smtClean="0">
                <a:solidFill>
                  <a:srgbClr val="FF0000"/>
                </a:solidFill>
              </a:rPr>
              <a:t>11-2 on </a:t>
            </a:r>
            <a:r>
              <a:rPr lang="en-US" sz="2000" b="1" dirty="0">
                <a:solidFill>
                  <a:srgbClr val="FF0000"/>
                </a:solidFill>
              </a:rPr>
              <a:t>page </a:t>
            </a:r>
            <a:r>
              <a:rPr lang="en-US" sz="2000" b="1" dirty="0" smtClean="0">
                <a:solidFill>
                  <a:srgbClr val="FF0000"/>
                </a:solidFill>
              </a:rPr>
              <a:t>11-5 </a:t>
            </a:r>
            <a:r>
              <a:rPr lang="en-US" sz="2000" b="1" dirty="0">
                <a:solidFill>
                  <a:srgbClr val="FF0000"/>
                </a:solidFill>
              </a:rPr>
              <a:t>for more details </a:t>
            </a:r>
          </a:p>
        </p:txBody>
      </p:sp>
      <p:sp>
        <p:nvSpPr>
          <p:cNvPr id="36871" name="Rectangle 10"/>
          <p:cNvSpPr>
            <a:spLocks noChangeArrowheads="1"/>
          </p:cNvSpPr>
          <p:nvPr/>
        </p:nvSpPr>
        <p:spPr bwMode="auto">
          <a:xfrm>
            <a:off x="3278290" y="609600"/>
            <a:ext cx="26509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4400" b="1" dirty="0"/>
              <a:t>Duty Cycle</a:t>
            </a:r>
          </a:p>
        </p:txBody>
      </p:sp>
      <p:pic>
        <p:nvPicPr>
          <p:cNvPr id="36872" name="Picture 51" descr="Duty Cycl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0400"/>
            <a:ext cx="7488866" cy="312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066800" y="1263650"/>
            <a:ext cx="76200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2400" b="1" dirty="0">
                <a:solidFill>
                  <a:srgbClr val="0000FF"/>
                </a:solidFill>
              </a:rPr>
              <a:t>You can perform the evaluation by actually measuring the RF field strength with calibrated field strength meters and calibrated antennas.  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endParaRPr lang="en-US" sz="2400" b="1" u="sng" dirty="0">
              <a:solidFill>
                <a:srgbClr val="0000FF"/>
              </a:solidFill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2400" b="1" u="sng" dirty="0">
                <a:solidFill>
                  <a:srgbClr val="0000FF"/>
                </a:solidFill>
              </a:rPr>
              <a:t>You can also use computer modeling to determine the exposure levels</a:t>
            </a:r>
            <a:r>
              <a:rPr lang="en-US" sz="2400" b="1" dirty="0">
                <a:solidFill>
                  <a:srgbClr val="0000FF"/>
                </a:solidFill>
              </a:rPr>
              <a:t>.</a:t>
            </a:r>
            <a:r>
              <a:rPr lang="en-US" sz="2400" b="1" dirty="0"/>
              <a:t> 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2400" b="1" dirty="0">
                <a:solidFill>
                  <a:srgbClr val="0000FF"/>
                </a:solidFill>
              </a:rPr>
              <a:t>		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r>
              <a:rPr lang="en-US" sz="2400" b="1" dirty="0">
                <a:solidFill>
                  <a:srgbClr val="0000FF"/>
                </a:solidFill>
              </a:rPr>
              <a:t>		</a:t>
            </a:r>
            <a:r>
              <a:rPr lang="en-US" sz="2400" b="1" dirty="0">
                <a:solidFill>
                  <a:srgbClr val="FF0000"/>
                </a:solidFill>
              </a:rPr>
              <a:t>http://hintlink.com/power_density.htm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endParaRPr lang="en-US" sz="2400" b="1" dirty="0"/>
          </a:p>
          <a:p>
            <a:pPr eaLnBrk="0" hangingPunct="0">
              <a:tabLst>
                <a:tab pos="228600" algn="l"/>
                <a:tab pos="457200" algn="l"/>
                <a:tab pos="685800" algn="l"/>
              </a:tabLst>
            </a:pPr>
            <a:endParaRPr lang="en-US" sz="2400" b="1" dirty="0"/>
          </a:p>
        </p:txBody>
      </p:sp>
      <p:sp>
        <p:nvSpPr>
          <p:cNvPr id="39942" name="Rectangle 8"/>
          <p:cNvSpPr>
            <a:spLocks noChangeArrowheads="1"/>
          </p:cNvSpPr>
          <p:nvPr/>
        </p:nvSpPr>
        <p:spPr bwMode="auto">
          <a:xfrm>
            <a:off x="762000" y="304800"/>
            <a:ext cx="792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Estimating Exposure and Station Evaluation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l="10414" t="10696" r="8678" b="3326"/>
          <a:stretch>
            <a:fillRect/>
          </a:stretch>
        </p:blipFill>
        <p:spPr bwMode="auto">
          <a:xfrm>
            <a:off x="914400" y="838200"/>
            <a:ext cx="7696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452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Chapter 11 Safety</vt:lpstr>
      <vt:lpstr>Safety</vt:lpstr>
      <vt:lpstr>RF Exposure</vt:lpstr>
      <vt:lpstr>RF Exposure</vt:lpstr>
      <vt:lpstr>RF Exposure</vt:lpstr>
      <vt:lpstr>RF Exposure</vt:lpstr>
      <vt:lpstr>Slide 7</vt:lpstr>
      <vt:lpstr>Slide 8</vt:lpstr>
      <vt:lpstr>Slide 9</vt:lpstr>
      <vt:lpstr>The End, Almost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Safety</dc:title>
  <dc:creator>Richard W. Crockett</dc:creator>
  <cp:lastModifiedBy>Richard W. Crockett</cp:lastModifiedBy>
  <cp:revision>10</cp:revision>
  <dcterms:created xsi:type="dcterms:W3CDTF">2014-01-25T01:14:41Z</dcterms:created>
  <dcterms:modified xsi:type="dcterms:W3CDTF">2014-01-25T02:12:57Z</dcterms:modified>
</cp:coreProperties>
</file>